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75C442-4500-B52F-5AA5-05242E0B722C}" v="7" dt="2023-04-05T09:15:01.612"/>
    <p1510:client id="{6982CDB7-7876-F809-87D6-29561FB9D4A2}" v="6" dt="2023-04-07T10:27:19.72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6982CDB7-7876-F809-87D6-29561FB9D4A2}"/>
    <pc:docChg chg="modSld">
      <pc:chgData name="GOMEZ, Paula" userId="S::gomezp@who.int::c93cf399-3ed7-4230-9282-8831e3fe5ae7" providerId="AD" clId="Web-{6982CDB7-7876-F809-87D6-29561FB9D4A2}" dt="2023-04-07T10:27:18.948" v="1" actId="20577"/>
      <pc:docMkLst>
        <pc:docMk/>
      </pc:docMkLst>
      <pc:sldChg chg="modSp">
        <pc:chgData name="GOMEZ, Paula" userId="S::gomezp@who.int::c93cf399-3ed7-4230-9282-8831e3fe5ae7" providerId="AD" clId="Web-{6982CDB7-7876-F809-87D6-29561FB9D4A2}" dt="2023-04-07T10:27:18.948" v="1" actId="20577"/>
        <pc:sldMkLst>
          <pc:docMk/>
          <pc:sldMk cId="0" sldId="256"/>
        </pc:sldMkLst>
        <pc:spChg chg="mod">
          <ac:chgData name="GOMEZ, Paula" userId="S::gomezp@who.int::c93cf399-3ed7-4230-9282-8831e3fe5ae7" providerId="AD" clId="Web-{6982CDB7-7876-F809-87D6-29561FB9D4A2}" dt="2023-04-07T10:27:18.948" v="1" actId="20577"/>
          <ac:spMkLst>
            <pc:docMk/>
            <pc:sldMk cId="0" sldId="256"/>
            <ac:spMk id="280" creationId="{00000000-0000-0000-0000-000000000000}"/>
          </ac:spMkLst>
        </pc:spChg>
      </pc:sldChg>
    </pc:docChg>
  </pc:docChgLst>
  <pc:docChgLst>
    <pc:chgData name="GOMEZ, Paula" userId="c93cf399-3ed7-4230-9282-8831e3fe5ae7" providerId="ADAL" clId="{CDBEA473-BE43-4423-92C2-3D1C8E6D93FE}"/>
    <pc:docChg chg="custSel modSld">
      <pc:chgData name="GOMEZ, Paula" userId="c93cf399-3ed7-4230-9282-8831e3fe5ae7" providerId="ADAL" clId="{CDBEA473-BE43-4423-92C2-3D1C8E6D93FE}" dt="2023-01-24T15:16:31.318" v="115" actId="1076"/>
      <pc:docMkLst>
        <pc:docMk/>
      </pc:docMkLst>
      <pc:sldChg chg="modSp mod">
        <pc:chgData name="GOMEZ, Paula" userId="c93cf399-3ed7-4230-9282-8831e3fe5ae7" providerId="ADAL" clId="{CDBEA473-BE43-4423-92C2-3D1C8E6D93FE}" dt="2023-01-24T15:16:31.318" v="115" actId="1076"/>
        <pc:sldMkLst>
          <pc:docMk/>
          <pc:sldMk cId="0" sldId="256"/>
        </pc:sldMkLst>
        <pc:spChg chg="mod">
          <ac:chgData name="GOMEZ, Paula" userId="c93cf399-3ed7-4230-9282-8831e3fe5ae7" providerId="ADAL" clId="{CDBEA473-BE43-4423-92C2-3D1C8E6D93FE}" dt="2023-01-24T15:16:31.318" v="115" actId="1076"/>
          <ac:spMkLst>
            <pc:docMk/>
            <pc:sldMk cId="0" sldId="256"/>
            <ac:spMk id="279" creationId="{00000000-0000-0000-0000-000000000000}"/>
          </ac:spMkLst>
        </pc:spChg>
      </pc:sldChg>
      <pc:sldChg chg="modSp mod">
        <pc:chgData name="GOMEZ, Paula" userId="c93cf399-3ed7-4230-9282-8831e3fe5ae7" providerId="ADAL" clId="{CDBEA473-BE43-4423-92C2-3D1C8E6D93FE}" dt="2023-01-24T14:38:19.997" v="11" actId="20577"/>
        <pc:sldMkLst>
          <pc:docMk/>
          <pc:sldMk cId="0" sldId="257"/>
        </pc:sldMkLst>
        <pc:spChg chg="mod">
          <ac:chgData name="GOMEZ, Paula" userId="c93cf399-3ed7-4230-9282-8831e3fe5ae7" providerId="ADAL" clId="{CDBEA473-BE43-4423-92C2-3D1C8E6D93FE}" dt="2023-01-24T14:38:19.997" v="11" actId="20577"/>
          <ac:spMkLst>
            <pc:docMk/>
            <pc:sldMk cId="0" sldId="257"/>
            <ac:spMk id="286" creationId="{00000000-0000-0000-0000-000000000000}"/>
          </ac:spMkLst>
        </pc:spChg>
      </pc:sldChg>
      <pc:sldChg chg="modSp mod">
        <pc:chgData name="GOMEZ, Paula" userId="c93cf399-3ed7-4230-9282-8831e3fe5ae7" providerId="ADAL" clId="{CDBEA473-BE43-4423-92C2-3D1C8E6D93FE}" dt="2023-01-24T14:38:51.941" v="73" actId="20577"/>
        <pc:sldMkLst>
          <pc:docMk/>
          <pc:sldMk cId="0" sldId="258"/>
        </pc:sldMkLst>
        <pc:spChg chg="mod">
          <ac:chgData name="GOMEZ, Paula" userId="c93cf399-3ed7-4230-9282-8831e3fe5ae7" providerId="ADAL" clId="{CDBEA473-BE43-4423-92C2-3D1C8E6D93FE}" dt="2023-01-24T14:38:51.941" v="73" actId="20577"/>
          <ac:spMkLst>
            <pc:docMk/>
            <pc:sldMk cId="0" sldId="258"/>
            <ac:spMk id="292" creationId="{00000000-0000-0000-0000-000000000000}"/>
          </ac:spMkLst>
        </pc:spChg>
      </pc:sldChg>
      <pc:sldChg chg="modSp mod">
        <pc:chgData name="GOMEZ, Paula" userId="c93cf399-3ed7-4230-9282-8831e3fe5ae7" providerId="ADAL" clId="{CDBEA473-BE43-4423-92C2-3D1C8E6D93FE}" dt="2023-01-24T14:39:20.178" v="74" actId="207"/>
        <pc:sldMkLst>
          <pc:docMk/>
          <pc:sldMk cId="0" sldId="264"/>
        </pc:sldMkLst>
        <pc:spChg chg="mod">
          <ac:chgData name="GOMEZ, Paula" userId="c93cf399-3ed7-4230-9282-8831e3fe5ae7" providerId="ADAL" clId="{CDBEA473-BE43-4423-92C2-3D1C8E6D93FE}" dt="2023-01-24T14:39:20.178" v="74" actId="207"/>
          <ac:spMkLst>
            <pc:docMk/>
            <pc:sldMk cId="0" sldId="264"/>
            <ac:spMk id="327" creationId="{00000000-0000-0000-0000-000000000000}"/>
          </ac:spMkLst>
        </pc:spChg>
      </pc:sldChg>
      <pc:sldChg chg="modSp mod">
        <pc:chgData name="GOMEZ, Paula" userId="c93cf399-3ed7-4230-9282-8831e3fe5ae7" providerId="ADAL" clId="{CDBEA473-BE43-4423-92C2-3D1C8E6D93FE}" dt="2023-01-24T14:40:11.668" v="113" actId="20577"/>
        <pc:sldMkLst>
          <pc:docMk/>
          <pc:sldMk cId="0" sldId="268"/>
        </pc:sldMkLst>
        <pc:spChg chg="mod">
          <ac:chgData name="GOMEZ, Paula" userId="c93cf399-3ed7-4230-9282-8831e3fe5ae7" providerId="ADAL" clId="{CDBEA473-BE43-4423-92C2-3D1C8E6D93FE}" dt="2023-01-24T14:40:11.668" v="113" actId="20577"/>
          <ac:spMkLst>
            <pc:docMk/>
            <pc:sldMk cId="0" sldId="268"/>
            <ac:spMk id="355" creationId="{00000000-0000-0000-0000-000000000000}"/>
          </ac:spMkLst>
        </pc:spChg>
      </pc:sldChg>
    </pc:docChg>
  </pc:docChgLst>
  <pc:docChgLst>
    <pc:chgData name="EZZINE, Hind" userId="S::ezzineh@who.int::edcab00f-6318-46e5-a4a9-188b01ee222f" providerId="AD" clId="Web-{1875C442-4500-B52F-5AA5-05242E0B722C}"/>
    <pc:docChg chg="modSld">
      <pc:chgData name="EZZINE, Hind" userId="S::ezzineh@who.int::edcab00f-6318-46e5-a4a9-188b01ee222f" providerId="AD" clId="Web-{1875C442-4500-B52F-5AA5-05242E0B722C}" dt="2023-04-05T09:15:01.237" v="2" actId="20577"/>
      <pc:docMkLst>
        <pc:docMk/>
      </pc:docMkLst>
      <pc:sldChg chg="modSp">
        <pc:chgData name="EZZINE, Hind" userId="S::ezzineh@who.int::edcab00f-6318-46e5-a4a9-188b01ee222f" providerId="AD" clId="Web-{1875C442-4500-B52F-5AA5-05242E0B722C}" dt="2023-04-05T09:15:01.237" v="2" actId="20577"/>
        <pc:sldMkLst>
          <pc:docMk/>
          <pc:sldMk cId="0" sldId="256"/>
        </pc:sldMkLst>
        <pc:spChg chg="mod">
          <ac:chgData name="EZZINE, Hind" userId="S::ezzineh@who.int::edcab00f-6318-46e5-a4a9-188b01ee222f" providerId="AD" clId="Web-{1875C442-4500-B52F-5AA5-05242E0B722C}" dt="2023-04-05T09:15:01.237" v="2" actId="20577"/>
          <ac:spMkLst>
            <pc:docMk/>
            <pc:sldMk cId="0" sldId="256"/>
            <ac:spMk id="28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a:lstStyle/>
          <a:p>
            <a:endParaRPr/>
          </a:p>
        </p:txBody>
      </p:sp>
      <p:sp>
        <p:nvSpPr>
          <p:cNvPr id="276" name="Shape 27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a:spLocks noGrp="1" noRot="1" noChangeAspect="1"/>
          </p:cNvSpPr>
          <p:nvPr>
            <p:ph type="sldImg"/>
          </p:nvPr>
        </p:nvSpPr>
        <p:spPr>
          <a:xfrm>
            <a:off x="381000" y="685800"/>
            <a:ext cx="6096000" cy="3429000"/>
          </a:xfrm>
          <a:prstGeom prst="rect">
            <a:avLst/>
          </a:prstGeom>
        </p:spPr>
        <p:txBody>
          <a:bodyPr/>
          <a:lstStyle/>
          <a:p>
            <a:endParaRPr/>
          </a:p>
        </p:txBody>
      </p:sp>
      <p:sp>
        <p:nvSpPr>
          <p:cNvPr id="298" name="Shape 29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a:lstStyle/>
          <a:p>
            <a:endParaRPr/>
          </a:p>
        </p:txBody>
      </p:sp>
      <p:sp>
        <p:nvSpPr>
          <p:cNvPr id="335" name="Shape 335"/>
          <p:cNvSpPr>
            <a:spLocks noGrp="1"/>
          </p:cNvSpPr>
          <p:nvPr>
            <p:ph type="body" sz="quarter" idx="1"/>
          </p:nvPr>
        </p:nvSpPr>
        <p:spPr>
          <a:prstGeom prst="rect">
            <a:avLst/>
          </a:prstGeom>
        </p:spPr>
        <p:txBody>
          <a:bodyPr/>
          <a:lstStyle/>
          <a:p>
            <a:r>
              <a:t>(1)- Information on Policy Directive on Protection from sexual exploitation and sexual abuse (SEA), WHO, Information note: 23/2021</a:t>
            </a:r>
          </a:p>
          <a:p>
            <a:r>
              <a:t>https://cdn.who.int/media/docs/default-source/ethics/information-on-policy-directive-on-protection-from-sexual-exploitation-and-sexual-abuse-.pdf?sfvrsn=8926f2fa_19&amp;download=true</a:t>
            </a:r>
          </a:p>
          <a:p>
            <a:endParaRPr/>
          </a:p>
          <a:p>
            <a:r>
              <a:t>(2)- WHO Ethical and safety recommendations for researching, documenting and monitoring sexual violence in emergencies </a:t>
            </a:r>
          </a:p>
          <a:p>
            <a:r>
              <a:t>https://www.who.int/gender/documents/OMS_Ethics&amp;Safety10Aug07.pdf</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5"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6"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63"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64"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F11BC626-438C-AF43-7E02-43AE14859912}"/>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3" name="Picture 2" descr="Picture 2"/>
          <p:cNvPicPr>
            <a:picLocks noChangeAspect="1"/>
          </p:cNvPicPr>
          <p:nvPr/>
        </p:nvPicPr>
        <p:blipFill>
          <a:blip r:embed="rId2"/>
          <a:stretch>
            <a:fillRect/>
          </a:stretch>
        </p:blipFill>
        <p:spPr>
          <a:xfrm>
            <a:off x="74344" y="6310302"/>
            <a:ext cx="1548718" cy="474296"/>
          </a:xfrm>
          <a:prstGeom prst="rect">
            <a:avLst/>
          </a:prstGeom>
          <a:ln w="12700">
            <a:miter lim="400000"/>
          </a:ln>
        </p:spPr>
      </p:pic>
      <p:sp>
        <p:nvSpPr>
          <p:cNvPr id="1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5"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76"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77"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pic>
        <p:nvPicPr>
          <p:cNvPr id="178"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179"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462B2FFE-C847-C4B6-0192-03B66FEC7CE8}"/>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pic>
        <p:nvPicPr>
          <p:cNvPr id="187"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92"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93"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94"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6"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DCF74B8-00F6-8412-9244-F6A4A7C0B2CE}"/>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08"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09"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10" name="Rectangle 2"/>
          <p:cNvSpPr txBox="1"/>
          <p:nvPr/>
        </p:nvSpPr>
        <p:spPr>
          <a:xfrm>
            <a:off x="198323" y="-20327"/>
            <a:ext cx="8138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211"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BA4F8CD-076E-D7E5-5874-58F96B65E38F}"/>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23"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24"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25" name="Title Text"/>
          <p:cNvSpPr txBox="1">
            <a:spLocks noGrp="1"/>
          </p:cNvSpPr>
          <p:nvPr>
            <p:ph type="title"/>
          </p:nvPr>
        </p:nvSpPr>
        <p:spPr>
          <a:xfrm>
            <a:off x="288953" y="-43663"/>
            <a:ext cx="3571876" cy="646113"/>
          </a:xfrm>
          <a:prstGeom prst="rect">
            <a:avLst/>
          </a:prstGeom>
        </p:spPr>
        <p:txBody>
          <a:bodyPr/>
          <a:lstStyle/>
          <a:p>
            <a:r>
              <a:t>Title Text</a:t>
            </a:r>
          </a:p>
        </p:txBody>
      </p:sp>
      <p:sp>
        <p:nvSpPr>
          <p:cNvPr id="226"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91FF580-FA53-6EEE-4B0D-64502996C066}"/>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38"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39"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4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1" name="Text Placeholder 5"/>
          <p:cNvSpPr>
            <a:spLocks noGrp="1"/>
          </p:cNvSpPr>
          <p:nvPr>
            <p:ph type="body" sz="quarter" idx="21"/>
          </p:nvPr>
        </p:nvSpPr>
        <p:spPr>
          <a:xfrm>
            <a:off x="207963" y="69849"/>
            <a:ext cx="8995672" cy="646115"/>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3A6916F0-BFE5-F99E-3464-508B6595F6C3}"/>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53"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54"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5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AEBFC9D-2BE6-3A58-45D3-E5DB442AB7CF}"/>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27005" y="-78043"/>
            <a:ext cx="7930867" cy="1013492"/>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6"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67"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68"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69"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AA21E92-6358-341D-0C3C-8BE5C38A1ED7}"/>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41"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42"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E951B25-9A65-B814-5177-964A4A7E40CB}"/>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55"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56"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A3774E1D-2409-3C4D-EA0C-657C5640DCBB}"/>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72"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73"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A8CB76C-4BD3-B414-2422-5467A5B10184}"/>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88"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9"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90" name="TextBox 4"/>
          <p:cNvSpPr txBox="1"/>
          <p:nvPr/>
        </p:nvSpPr>
        <p:spPr>
          <a:xfrm>
            <a:off x="403461"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91"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9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627C4A5-0BED-A723-C752-0EF0DB9FA9FC}"/>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05"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06"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07"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8" name="TextBox 5"/>
          <p:cNvSpPr txBox="1"/>
          <p:nvPr/>
        </p:nvSpPr>
        <p:spPr>
          <a:xfrm>
            <a:off x="403461" y="668220"/>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C446E7B-FD0D-6796-84FD-AA1430744795}"/>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22"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23"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24"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25" name="TextBox 6"/>
          <p:cNvSpPr txBox="1"/>
          <p:nvPr/>
        </p:nvSpPr>
        <p:spPr>
          <a:xfrm>
            <a:off x="403461" y="668220"/>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924DA3D-A2EA-D689-EABA-31140D3A5541}"/>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39"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40"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41"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2" name="TextBox 6"/>
          <p:cNvSpPr txBox="1"/>
          <p:nvPr/>
        </p:nvSpPr>
        <p:spPr>
          <a:xfrm>
            <a:off x="403460"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E3FC50F-0BB3-581B-A986-09D74DFE8782}"/>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n-lt"/>
                <a:ea typeface="+mn-ea"/>
                <a:cs typeface="+mn-cs"/>
                <a:sym typeface="Source Sans Pro Regular"/>
              </a:defRPr>
            </a:lvl1pPr>
          </a:lstStyle>
          <a:p>
            <a:fld id="{86CB4B4D-7CA3-9044-876B-883B54F8677D}" type="slidenum">
              <a:t>‹#›</a:t>
            </a:fld>
            <a:endParaRPr/>
          </a:p>
        </p:txBody>
      </p:sp>
      <p:sp>
        <p:nvSpPr>
          <p:cNvPr id="6"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7" name="Subtitle 5"/>
          <p:cNvSpPr txBox="1"/>
          <p:nvPr/>
        </p:nvSpPr>
        <p:spPr>
          <a:xfrm>
            <a:off x="8141142" y="650990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 name="Subtitle 5"/>
          <p:cNvSpPr txBox="1"/>
          <p:nvPr/>
        </p:nvSpPr>
        <p:spPr>
          <a:xfrm>
            <a:off x="8141142" y="6655474"/>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1" y="2325452"/>
            <a:ext cx="372150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5BAC1468-FCFA-967D-AA3B-F18DD790C0FA}"/>
              </a:ext>
            </a:extLst>
          </p:cNvPr>
          <p:cNvSpPr txBox="1">
            <a:spLocks/>
          </p:cNvSpPr>
          <p:nvPr userDrawn="1"/>
        </p:nvSpPr>
        <p:spPr>
          <a:xfrm>
            <a:off x="1185486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79" name="Title 2"/>
          <p:cNvSpPr txBox="1">
            <a:spLocks noGrp="1"/>
          </p:cNvSpPr>
          <p:nvPr>
            <p:ph type="title"/>
          </p:nvPr>
        </p:nvSpPr>
        <p:spPr>
          <a:xfrm>
            <a:off x="397306" y="1505715"/>
            <a:ext cx="5007933" cy="2410277"/>
          </a:xfrm>
          <a:prstGeom prst="rect">
            <a:avLst/>
          </a:prstGeom>
        </p:spPr>
        <p:txBody>
          <a:bodyPr/>
          <a:lstStyle/>
          <a:p>
            <a:r>
              <a:rPr b="1" dirty="0">
                <a:latin typeface="+mn-lt"/>
              </a:rPr>
              <a:t>Prevention and Response </a:t>
            </a:r>
            <a:br>
              <a:rPr b="1" dirty="0">
                <a:latin typeface="+mn-lt"/>
              </a:rPr>
            </a:br>
            <a:r>
              <a:rPr b="1" dirty="0">
                <a:latin typeface="+mn-lt"/>
              </a:rPr>
              <a:t>to Sexual Exploitation,</a:t>
            </a:r>
            <a:br>
              <a:rPr b="1" dirty="0">
                <a:latin typeface="+mn-lt"/>
              </a:rPr>
            </a:br>
            <a:r>
              <a:rPr b="1" dirty="0">
                <a:latin typeface="+mn-lt"/>
              </a:rPr>
              <a:t>Abuse and Harassment  </a:t>
            </a:r>
            <a:br>
              <a:rPr b="1" dirty="0">
                <a:latin typeface="+mn-lt"/>
              </a:rPr>
            </a:br>
            <a:br>
              <a:rPr lang="fr-FR" b="1" dirty="0">
                <a:latin typeface="+mn-lt"/>
              </a:rPr>
            </a:br>
            <a:r>
              <a:rPr b="1" dirty="0">
                <a:latin typeface="+mn-lt"/>
                <a:ea typeface="Arial"/>
                <a:cs typeface="Arial"/>
                <a:sym typeface="Arial"/>
              </a:rPr>
              <a:t>Field scenario</a:t>
            </a:r>
          </a:p>
        </p:txBody>
      </p:sp>
      <p:sp>
        <p:nvSpPr>
          <p:cNvPr id="280" name="TextBox 1"/>
          <p:cNvSpPr txBox="1"/>
          <p:nvPr/>
        </p:nvSpPr>
        <p:spPr>
          <a:xfrm>
            <a:off x="5421412" y="3559316"/>
            <a:ext cx="3654535"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r>
              <a:rPr sz="2800" dirty="0"/>
              <a:t>Duration: </a:t>
            </a:r>
            <a:r>
              <a:rPr lang="fr-FR" sz="2800" dirty="0"/>
              <a:t>30-45</a:t>
            </a:r>
            <a:r>
              <a:rPr sz="2800" dirty="0"/>
              <a:t>’</a:t>
            </a:r>
          </a:p>
        </p:txBody>
      </p:sp>
      <p:sp>
        <p:nvSpPr>
          <p:cNvPr id="281" name="TextBox 7"/>
          <p:cNvSpPr txBox="1"/>
          <p:nvPr/>
        </p:nvSpPr>
        <p:spPr>
          <a:xfrm>
            <a:off x="406571" y="963266"/>
            <a:ext cx="6055912"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A7.1c</a:t>
            </a:r>
          </a:p>
        </p:txBody>
      </p:sp>
      <p:sp>
        <p:nvSpPr>
          <p:cNvPr id="282" name="TextBox 10"/>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38" name="Titre 1"/>
          <p:cNvSpPr txBox="1">
            <a:spLocks noGrp="1"/>
          </p:cNvSpPr>
          <p:nvPr>
            <p:ph type="title" idx="4294967295"/>
          </p:nvPr>
        </p:nvSpPr>
        <p:spPr>
          <a:xfrm>
            <a:off x="201552" y="-90824"/>
            <a:ext cx="6838733" cy="1123696"/>
          </a:xfrm>
          <a:prstGeom prst="rect">
            <a:avLst/>
          </a:prstGeom>
        </p:spPr>
        <p:txBody>
          <a:bodyPr/>
          <a:lstStyle/>
          <a:p>
            <a:r>
              <a:t>Examples of acts of sexual exploitation and abuse (SEA) </a:t>
            </a:r>
          </a:p>
        </p:txBody>
      </p:sp>
      <p:sp>
        <p:nvSpPr>
          <p:cNvPr id="339" name="ZoneTexte 2"/>
          <p:cNvSpPr txBox="1"/>
          <p:nvPr/>
        </p:nvSpPr>
        <p:spPr>
          <a:xfrm>
            <a:off x="726036" y="1198901"/>
            <a:ext cx="10739927" cy="4926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lnSpc>
                <a:spcPct val="130000"/>
              </a:lnSpc>
              <a:defRPr sz="2000">
                <a:latin typeface="+mn-lt"/>
                <a:ea typeface="+mn-ea"/>
                <a:cs typeface="+mn-cs"/>
                <a:sym typeface="Source Sans Pro Regular"/>
              </a:defRPr>
            </a:pPr>
            <a:r>
              <a:rPr b="1" dirty="0">
                <a:solidFill>
                  <a:srgbClr val="C00000"/>
                </a:solidFill>
              </a:rPr>
              <a:t>Situations which constitute act of SEA may include:</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Unwanted touching of a sexual nature </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Demanding sex in any context</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Making sex a condition for assistance</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Forcing sex, forcing someone to have sex with anyone </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Forcing a person to engage in prostitution or pornography </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Refusing to use safe sex practices</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Videotaping or photographing sexual acts and posting it without permission </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Alleging or threatening to allege that anyone already has a history of prostitution on legal papers</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Name-calling with sexual epithets </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Insisting on anything sexual, including jokes that may be uncomfortable, frightening or hurtful </a:t>
            </a:r>
          </a:p>
          <a:p>
            <a:pPr marL="254000" indent="-254000">
              <a:lnSpc>
                <a:spcPct val="130000"/>
              </a:lnSpc>
              <a:buClr>
                <a:srgbClr val="C00000"/>
              </a:buClr>
              <a:buSzPct val="100000"/>
              <a:buFont typeface="Arial"/>
              <a:buChar char="•"/>
              <a:defRPr sz="2000">
                <a:latin typeface="+mn-lt"/>
                <a:ea typeface="+mn-ea"/>
                <a:cs typeface="+mn-cs"/>
                <a:sym typeface="Source Sans Pro Regular"/>
              </a:defRPr>
            </a:pPr>
            <a:r>
              <a:rPr dirty="0"/>
              <a:t>Telling someone that they or anyone else are obliged to have sex as a condition for anything</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42" name="Title 1"/>
          <p:cNvSpPr txBox="1">
            <a:spLocks noGrp="1"/>
          </p:cNvSpPr>
          <p:nvPr>
            <p:ph type="title"/>
          </p:nvPr>
        </p:nvSpPr>
        <p:spPr>
          <a:xfrm>
            <a:off x="292603" y="835206"/>
            <a:ext cx="3264196" cy="1932377"/>
          </a:xfrm>
          <a:prstGeom prst="rect">
            <a:avLst/>
          </a:prstGeom>
        </p:spPr>
        <p:txBody>
          <a:bodyPr anchor="t"/>
          <a:lstStyle/>
          <a:p>
            <a:r>
              <a:rPr b="1" dirty="0"/>
              <a:t>Question 3</a:t>
            </a:r>
          </a:p>
        </p:txBody>
      </p:sp>
      <p:sp>
        <p:nvSpPr>
          <p:cNvPr id="343" name="Espace réservé du contenu 2"/>
          <p:cNvSpPr txBox="1">
            <a:spLocks noGrp="1"/>
          </p:cNvSpPr>
          <p:nvPr>
            <p:ph type="body" idx="1"/>
          </p:nvPr>
        </p:nvSpPr>
        <p:spPr>
          <a:xfrm>
            <a:off x="4273550" y="855662"/>
            <a:ext cx="7529514" cy="5546726"/>
          </a:xfrm>
          <a:prstGeom prst="rect">
            <a:avLst/>
          </a:prstGeom>
        </p:spPr>
        <p:txBody>
          <a:bodyPr anchor="ctr">
            <a:normAutofit/>
          </a:bodyPr>
          <a:lstStyle/>
          <a:p>
            <a:pPr marL="0" indent="0">
              <a:buSzTx/>
              <a:buNone/>
              <a:defRPr sz="2800">
                <a:solidFill>
                  <a:srgbClr val="C00000"/>
                </a:solidFill>
                <a:latin typeface="Source Sans Pro Bold"/>
                <a:ea typeface="Source Sans Pro Bold"/>
                <a:cs typeface="Source Sans Pro Bold"/>
                <a:sym typeface="Source Sans Pro Bold"/>
              </a:defRPr>
            </a:pPr>
            <a:r>
              <a:rPr sz="2400" dirty="0"/>
              <a:t>Q3: What needs to be done to prevent sexual abuse and exploitation by RRT members?</a:t>
            </a:r>
          </a:p>
          <a:p>
            <a:pPr>
              <a:defRPr sz="2800">
                <a:solidFill>
                  <a:srgbClr val="C00000"/>
                </a:solidFill>
                <a:latin typeface="Source Sans Pro Bold"/>
                <a:ea typeface="Source Sans Pro Bold"/>
                <a:cs typeface="Source Sans Pro Bold"/>
                <a:sym typeface="Source Sans Pro Bold"/>
              </a:defRPr>
            </a:pPr>
            <a:endParaRPr sz="2400" dirty="0"/>
          </a:p>
          <a:p>
            <a:pPr>
              <a:buFont typeface="Courier New"/>
              <a:buChar char="o"/>
              <a:defRPr sz="2800">
                <a:solidFill>
                  <a:srgbClr val="C00000"/>
                </a:solidFill>
                <a:latin typeface="Source Sans Pro Bold"/>
                <a:ea typeface="Source Sans Pro Bold"/>
                <a:cs typeface="Source Sans Pro Bold"/>
                <a:sym typeface="Source Sans Pro Bold"/>
              </a:defRPr>
            </a:pPr>
            <a:endParaRPr sz="2400" dirty="0"/>
          </a:p>
        </p:txBody>
      </p:sp>
      <p:sp>
        <p:nvSpPr>
          <p:cNvPr id="344"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348" name="Title 3"/>
          <p:cNvSpPr txBox="1">
            <a:spLocks noGrp="1"/>
          </p:cNvSpPr>
          <p:nvPr>
            <p:ph type="title"/>
          </p:nvPr>
        </p:nvSpPr>
        <p:spPr>
          <a:xfrm>
            <a:off x="359440" y="842962"/>
            <a:ext cx="3264196" cy="1932377"/>
          </a:xfrm>
          <a:prstGeom prst="rect">
            <a:avLst/>
          </a:prstGeom>
        </p:spPr>
        <p:txBody>
          <a:bodyPr anchor="t"/>
          <a:lstStyle/>
          <a:p>
            <a:r>
              <a:rPr b="1" dirty="0"/>
              <a:t>Response 3</a:t>
            </a:r>
          </a:p>
        </p:txBody>
      </p:sp>
      <p:sp>
        <p:nvSpPr>
          <p:cNvPr id="349" name="Espace réservé du contenu 2"/>
          <p:cNvSpPr txBox="1">
            <a:spLocks noGrp="1"/>
          </p:cNvSpPr>
          <p:nvPr>
            <p:ph type="body" idx="1"/>
          </p:nvPr>
        </p:nvSpPr>
        <p:spPr>
          <a:prstGeom prst="rect">
            <a:avLst/>
          </a:prstGeom>
        </p:spPr>
        <p:txBody>
          <a:bodyPr/>
          <a:lstStyle/>
          <a:p>
            <a:pPr marL="0" indent="0">
              <a:buSzTx/>
              <a:buNone/>
              <a:defRPr sz="2800">
                <a:solidFill>
                  <a:srgbClr val="C00000"/>
                </a:solidFill>
                <a:latin typeface="Source Sans Pro Bold"/>
                <a:ea typeface="Source Sans Pro Bold"/>
                <a:cs typeface="Source Sans Pro Bold"/>
                <a:sym typeface="Source Sans Pro Bold"/>
              </a:defRPr>
            </a:pPr>
            <a:r>
              <a:rPr sz="2400" b="1" dirty="0"/>
              <a:t>Q3: What needs to be done to prevent sexual abuse and exploitation by RRT members?</a:t>
            </a:r>
          </a:p>
          <a:p>
            <a:pPr marL="0" indent="0">
              <a:buSzTx/>
              <a:buNone/>
              <a:defRPr sz="2800">
                <a:solidFill>
                  <a:srgbClr val="C00000"/>
                </a:solidFill>
                <a:latin typeface="Source Sans Pro Bold"/>
                <a:ea typeface="Source Sans Pro Bold"/>
                <a:cs typeface="Source Sans Pro Bold"/>
                <a:sym typeface="Source Sans Pro Bold"/>
              </a:defRPr>
            </a:pPr>
            <a:endParaRPr dirty="0"/>
          </a:p>
          <a:p>
            <a:pPr>
              <a:buFontTx/>
              <a:buChar char="✓"/>
              <a:defRPr sz="2400"/>
            </a:pPr>
            <a:r>
              <a:rPr lang="hu-HU" dirty="0"/>
              <a:t> </a:t>
            </a:r>
            <a:r>
              <a:rPr dirty="0"/>
              <a:t>Develop a code of conduct that addresses sexual abuse and exploitation, to be followed by RRT members</a:t>
            </a:r>
          </a:p>
          <a:p>
            <a:pPr>
              <a:buFontTx/>
              <a:buChar char="✓"/>
              <a:defRPr sz="2400"/>
            </a:pPr>
            <a:r>
              <a:rPr lang="hu-HU" dirty="0"/>
              <a:t> </a:t>
            </a:r>
            <a:r>
              <a:rPr dirty="0"/>
              <a:t>Train RRTs on the content of this code</a:t>
            </a:r>
          </a:p>
          <a:p>
            <a:pPr>
              <a:buFontTx/>
              <a:buChar char="✓"/>
              <a:defRPr sz="2400"/>
            </a:pPr>
            <a:r>
              <a:rPr lang="hu-HU" dirty="0"/>
              <a:t> </a:t>
            </a:r>
            <a:r>
              <a:rPr dirty="0"/>
              <a:t>Raise awareness of the risks faced by RRT members: disciplinary measures, sexually transmitted infections, (HIV, hepatitis…), attacks…</a:t>
            </a:r>
          </a:p>
        </p:txBody>
      </p:sp>
      <p:sp>
        <p:nvSpPr>
          <p:cNvPr id="350" name="ZoneTexte 1"/>
          <p:cNvSpPr txBox="1"/>
          <p:nvPr/>
        </p:nvSpPr>
        <p:spPr>
          <a:xfrm>
            <a:off x="4323600" y="4382619"/>
            <a:ext cx="7157200" cy="17211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nSpc>
                <a:spcPct val="80000"/>
              </a:lnSpc>
              <a:spcBef>
                <a:spcPts val="400"/>
              </a:spcBef>
              <a:defRPr sz="2000">
                <a:solidFill>
                  <a:srgbClr val="C00000"/>
                </a:solidFill>
                <a:latin typeface="+mn-lt"/>
                <a:ea typeface="+mn-ea"/>
                <a:cs typeface="+mn-cs"/>
                <a:sym typeface="Source Sans Pro Regular"/>
              </a:defRPr>
            </a:lvl1pPr>
          </a:lstStyle>
          <a:p>
            <a:r>
              <a:rPr sz="2200" dirty="0"/>
              <a:t>RRT members are in direct contact with beneficiaries from their services and must refrain from having sexual relations with them.​ They are also required to report all situations where, by the nature of their functions, they might suspect the existence of acts of sexual exploitation or abuse, or spot signs suggesting such acts.​</a:t>
            </a:r>
          </a:p>
        </p:txBody>
      </p:sp>
      <p:sp>
        <p:nvSpPr>
          <p:cNvPr id="351"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354" name="Title 1"/>
          <p:cNvSpPr txBox="1">
            <a:spLocks noGrp="1"/>
          </p:cNvSpPr>
          <p:nvPr>
            <p:ph type="title"/>
          </p:nvPr>
        </p:nvSpPr>
        <p:spPr>
          <a:xfrm>
            <a:off x="342711" y="217424"/>
            <a:ext cx="3264195" cy="1932378"/>
          </a:xfrm>
          <a:prstGeom prst="rect">
            <a:avLst/>
          </a:prstGeom>
        </p:spPr>
        <p:txBody>
          <a:bodyPr/>
          <a:lstStyle/>
          <a:p>
            <a:r>
              <a:rPr b="1" dirty="0"/>
              <a:t>Note to facilitators</a:t>
            </a:r>
          </a:p>
        </p:txBody>
      </p:sp>
      <p:sp>
        <p:nvSpPr>
          <p:cNvPr id="355" name="Espace réservé du contenu 2"/>
          <p:cNvSpPr txBox="1">
            <a:spLocks noGrp="1"/>
          </p:cNvSpPr>
          <p:nvPr>
            <p:ph type="body" sz="half" idx="1"/>
          </p:nvPr>
        </p:nvSpPr>
        <p:spPr>
          <a:xfrm>
            <a:off x="4338030" y="2843979"/>
            <a:ext cx="7529514" cy="1170042"/>
          </a:xfrm>
          <a:prstGeom prst="rect">
            <a:avLst/>
          </a:prstGeom>
        </p:spPr>
        <p:txBody>
          <a:bodyPr>
            <a:normAutofit lnSpcReduction="10000"/>
          </a:bodyPr>
          <a:lstStyle>
            <a:lvl1pPr marL="0" indent="0">
              <a:buSzTx/>
              <a:buNone/>
              <a:defRPr sz="2800">
                <a:solidFill>
                  <a:schemeClr val="accent2"/>
                </a:solidFill>
                <a:latin typeface="Source Sans Pro Bold"/>
                <a:ea typeface="Source Sans Pro Bold"/>
                <a:cs typeface="Source Sans Pro Bold"/>
                <a:sym typeface="Source Sans Pro Bold"/>
              </a:defRPr>
            </a:lvl1pPr>
          </a:lstStyle>
          <a:p>
            <a:r>
              <a:rPr dirty="0">
                <a:solidFill>
                  <a:srgbClr val="C00000"/>
                </a:solidFill>
              </a:rPr>
              <a:t>Please insert here the </a:t>
            </a:r>
            <a:r>
              <a:rPr lang="fr-FR" dirty="0">
                <a:solidFill>
                  <a:srgbClr val="C00000"/>
                </a:solidFill>
              </a:rPr>
              <a:t>relevant mentions/sections </a:t>
            </a:r>
            <a:r>
              <a:rPr dirty="0">
                <a:solidFill>
                  <a:srgbClr val="C00000"/>
                </a:solidFill>
              </a:rPr>
              <a:t>of the country responders code of conduct, if available.</a:t>
            </a:r>
          </a:p>
        </p:txBody>
      </p:sp>
      <p:sp>
        <p:nvSpPr>
          <p:cNvPr id="356" name="Rounded Rectangle 4"/>
          <p:cNvSpPr/>
          <p:nvPr/>
        </p:nvSpPr>
        <p:spPr>
          <a:xfrm flipV="1">
            <a:off x="389002" y="1706033"/>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362" name="Content Placeholder 2"/>
          <p:cNvSpPr txBox="1">
            <a:spLocks noGrp="1"/>
          </p:cNvSpPr>
          <p:nvPr>
            <p:ph type="body" idx="1"/>
          </p:nvPr>
        </p:nvSpPr>
        <p:spPr>
          <a:xfrm>
            <a:off x="974797" y="842962"/>
            <a:ext cx="10025284" cy="5206965"/>
          </a:xfrm>
          <a:prstGeom prst="rect">
            <a:avLst/>
          </a:prstGeom>
        </p:spPr>
        <p:txBody>
          <a:bodyPr lIns="0" tIns="0" rIns="0" bIns="0"/>
          <a:lstStyle/>
          <a:p>
            <a:pPr marL="0" indent="0" algn="just" defTabSz="271962">
              <a:spcBef>
                <a:spcPts val="200"/>
              </a:spcBef>
              <a:buSzTx/>
              <a:buNone/>
              <a:defRPr sz="1879"/>
            </a:pPr>
            <a:r>
              <a:t>WHO Health Security Learning Platform - Training Materials</a:t>
            </a:r>
          </a:p>
          <a:p>
            <a:pPr marL="0" indent="0" algn="just" defTabSz="271962">
              <a:spcBef>
                <a:spcPts val="200"/>
              </a:spcBef>
              <a:buSzTx/>
              <a:buNone/>
              <a:defRPr sz="1879"/>
            </a:pPr>
            <a:r>
              <a:t>These WHO Training Materials are © World Health Organization (WHO) 2022. All rights reserved.</a:t>
            </a:r>
          </a:p>
          <a:p>
            <a:pPr marL="0" indent="0" algn="just" defTabSz="271962">
              <a:spcBef>
                <a:spcPts val="200"/>
              </a:spcBef>
              <a:buSzTx/>
              <a:buNone/>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285" name="Google Shape;307;p8"/>
          <p:cNvSpPr txBox="1">
            <a:spLocks noGrp="1"/>
          </p:cNvSpPr>
          <p:nvPr>
            <p:ph type="title"/>
          </p:nvPr>
        </p:nvSpPr>
        <p:spPr>
          <a:xfrm>
            <a:off x="388937" y="136453"/>
            <a:ext cx="3264195" cy="1932378"/>
          </a:xfrm>
          <a:prstGeom prst="rect">
            <a:avLst/>
          </a:prstGeom>
        </p:spPr>
        <p:txBody>
          <a:bodyPr lIns="0" tIns="0" rIns="0" bIns="0"/>
          <a:lstStyle/>
          <a:p>
            <a:r>
              <a:rPr b="1" dirty="0"/>
              <a:t>Introduction</a:t>
            </a:r>
          </a:p>
        </p:txBody>
      </p:sp>
      <p:sp>
        <p:nvSpPr>
          <p:cNvPr id="286" name="Google Shape;308;p8"/>
          <p:cNvSpPr txBox="1">
            <a:spLocks noGrp="1"/>
          </p:cNvSpPr>
          <p:nvPr>
            <p:ph type="body" idx="1"/>
          </p:nvPr>
        </p:nvSpPr>
        <p:spPr>
          <a:prstGeom prst="rect">
            <a:avLst/>
          </a:prstGeom>
        </p:spPr>
        <p:txBody>
          <a:bodyPr lIns="0" tIns="0" rIns="0" bIns="0" anchor="ctr"/>
          <a:lstStyle/>
          <a:p>
            <a:pPr marL="0" indent="0">
              <a:buSzTx/>
              <a:buNone/>
              <a:defRPr sz="2400"/>
            </a:pPr>
            <a:r>
              <a:rPr dirty="0"/>
              <a:t>This learning resource is part of the Rapid Response Team Advanced Training Programme (RRT ATP) especially geared to RRT members.</a:t>
            </a:r>
          </a:p>
          <a:p>
            <a:pPr marL="0" indent="0">
              <a:buSzTx/>
              <a:buNone/>
              <a:defRPr sz="2400"/>
            </a:pPr>
            <a:endParaRPr dirty="0"/>
          </a:p>
          <a:p>
            <a:pPr marL="0" indent="0">
              <a:buSzTx/>
              <a:buNone/>
              <a:defRPr sz="2400"/>
            </a:pPr>
            <a:r>
              <a:rPr dirty="0"/>
              <a:t>Based on an all-hazard approach, the programme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
        <p:nvSpPr>
          <p:cNvPr id="287" name="Rounded Rectangle 2"/>
          <p:cNvSpPr/>
          <p:nvPr/>
        </p:nvSpPr>
        <p:spPr>
          <a:xfrm flipV="1">
            <a:off x="389000" y="1451945"/>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292" name="Google Shape;308;p8"/>
          <p:cNvSpPr txBox="1"/>
          <p:nvPr/>
        </p:nvSpPr>
        <p:spPr>
          <a:xfrm>
            <a:off x="4258869" y="1834790"/>
            <a:ext cx="6920453" cy="32008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marL="308609" indent="-308609">
              <a:buClr>
                <a:schemeClr val="accent3">
                  <a:lumOff val="-6274"/>
                </a:schemeClr>
              </a:buClr>
              <a:buSzPts val="2400"/>
              <a:buFont typeface="Arial"/>
              <a:buChar char="•"/>
              <a:defRPr sz="2400">
                <a:latin typeface="+mn-lt"/>
                <a:ea typeface="+mn-ea"/>
                <a:cs typeface="+mn-cs"/>
                <a:sym typeface="Source Sans Pro Regular"/>
              </a:defRPr>
            </a:pPr>
            <a:endParaRPr dirty="0"/>
          </a:p>
          <a:p>
            <a:pPr>
              <a:spcBef>
                <a:spcPts val="500"/>
              </a:spcBef>
              <a:buClr>
                <a:schemeClr val="accent3">
                  <a:lumOff val="-6274"/>
                </a:schemeClr>
              </a:buClr>
              <a:buSzPts val="2400"/>
              <a:defRPr sz="2400">
                <a:latin typeface="+mn-lt"/>
                <a:ea typeface="+mn-ea"/>
                <a:cs typeface="+mn-cs"/>
                <a:sym typeface="Source Sans Pro Regular"/>
              </a:defRPr>
            </a:pPr>
            <a:r>
              <a:rPr lang="fr-FR" b="1" dirty="0"/>
              <a:t>At the end of </a:t>
            </a:r>
            <a:r>
              <a:rPr lang="fr-FR" b="1" dirty="0" err="1"/>
              <a:t>this</a:t>
            </a:r>
            <a:r>
              <a:rPr lang="fr-FR" b="1" dirty="0"/>
              <a:t> session, </a:t>
            </a:r>
            <a:r>
              <a:rPr lang="fr-FR" b="1" dirty="0" err="1"/>
              <a:t>you</a:t>
            </a:r>
            <a:r>
              <a:rPr lang="fr-FR" b="1" dirty="0"/>
              <a:t> </a:t>
            </a:r>
            <a:r>
              <a:rPr lang="fr-FR" b="1" dirty="0" err="1"/>
              <a:t>should</a:t>
            </a:r>
            <a:r>
              <a:rPr lang="fr-FR" b="1" dirty="0"/>
              <a:t> </a:t>
            </a:r>
            <a:r>
              <a:rPr lang="fr-FR" b="1" dirty="0" err="1"/>
              <a:t>be</a:t>
            </a:r>
            <a:r>
              <a:rPr lang="fr-FR" b="1" dirty="0"/>
              <a:t> able to:</a:t>
            </a:r>
          </a:p>
          <a:p>
            <a:pPr>
              <a:spcBef>
                <a:spcPts val="500"/>
              </a:spcBef>
              <a:buClr>
                <a:schemeClr val="accent3">
                  <a:lumOff val="-6274"/>
                </a:schemeClr>
              </a:buClr>
              <a:buSzPts val="2400"/>
              <a:defRPr sz="2400">
                <a:latin typeface="+mn-lt"/>
                <a:ea typeface="+mn-ea"/>
                <a:cs typeface="+mn-cs"/>
                <a:sym typeface="Source Sans Pro Regular"/>
              </a:defRPr>
            </a:pPr>
            <a:endParaRPr lang="fr-FR" b="1" dirty="0"/>
          </a:p>
          <a:p>
            <a:pPr marL="308609" indent="-308609">
              <a:spcBef>
                <a:spcPts val="500"/>
              </a:spcBef>
              <a:buClr>
                <a:schemeClr val="accent3">
                  <a:lumOff val="-6274"/>
                </a:schemeClr>
              </a:buClr>
              <a:buSzPts val="2400"/>
              <a:buFont typeface="Arial"/>
              <a:buChar char="•"/>
              <a:defRPr sz="2400">
                <a:latin typeface="+mn-lt"/>
                <a:ea typeface="+mn-ea"/>
                <a:cs typeface="+mn-cs"/>
                <a:sym typeface="Source Sans Pro Regular"/>
              </a:defRPr>
            </a:pPr>
            <a:r>
              <a:rPr dirty="0"/>
              <a:t>Define what is sexual exploitation and abuse and sexual harassment</a:t>
            </a:r>
            <a:endParaRPr dirty="0">
              <a:solidFill>
                <a:srgbClr val="10253F"/>
              </a:solidFill>
              <a:latin typeface="Arial"/>
              <a:ea typeface="Arial"/>
              <a:cs typeface="Arial"/>
              <a:sym typeface="Arial"/>
            </a:endParaRPr>
          </a:p>
          <a:p>
            <a:pPr marL="308609" indent="-308609">
              <a:spcBef>
                <a:spcPts val="400"/>
              </a:spcBef>
              <a:buClr>
                <a:schemeClr val="accent3">
                  <a:lumOff val="-6274"/>
                </a:schemeClr>
              </a:buClr>
              <a:buSzPts val="2400"/>
              <a:buFont typeface="Arial"/>
              <a:buChar char="•"/>
              <a:defRPr sz="2400">
                <a:latin typeface="+mn-lt"/>
                <a:ea typeface="+mn-ea"/>
                <a:cs typeface="+mn-cs"/>
                <a:sym typeface="Source Sans Pro Regular"/>
              </a:defRPr>
            </a:pPr>
            <a:endParaRPr sz="2000" dirty="0">
              <a:solidFill>
                <a:srgbClr val="10253F"/>
              </a:solidFill>
              <a:latin typeface="Arial"/>
              <a:ea typeface="Arial"/>
              <a:cs typeface="Arial"/>
              <a:sym typeface="Arial"/>
            </a:endParaRPr>
          </a:p>
          <a:p>
            <a:pPr marL="308609" indent="-308609">
              <a:spcBef>
                <a:spcPts val="500"/>
              </a:spcBef>
              <a:buClr>
                <a:schemeClr val="accent3">
                  <a:lumOff val="-6274"/>
                </a:schemeClr>
              </a:buClr>
              <a:buSzPts val="2400"/>
              <a:buFont typeface="Arial"/>
              <a:buChar char="•"/>
              <a:defRPr sz="2400">
                <a:latin typeface="+mn-lt"/>
                <a:ea typeface="+mn-ea"/>
                <a:cs typeface="+mn-cs"/>
                <a:sym typeface="Source Sans Pro Regular"/>
              </a:defRPr>
            </a:pPr>
            <a:r>
              <a:rPr dirty="0"/>
              <a:t>Explain how to prevent and respond to sexual exploitation and abuse and sexual harassment</a:t>
            </a:r>
          </a:p>
        </p:txBody>
      </p:sp>
      <p:sp>
        <p:nvSpPr>
          <p:cNvPr id="293" name="Title 7"/>
          <p:cNvSpPr txBox="1">
            <a:spLocks noGrp="1"/>
          </p:cNvSpPr>
          <p:nvPr>
            <p:ph type="title"/>
          </p:nvPr>
        </p:nvSpPr>
        <p:spPr>
          <a:xfrm>
            <a:off x="372486" y="193670"/>
            <a:ext cx="3264195" cy="1932378"/>
          </a:xfrm>
          <a:prstGeom prst="rect">
            <a:avLst/>
          </a:prstGeom>
        </p:spPr>
        <p:txBody>
          <a:bodyPr/>
          <a:lstStyle/>
          <a:p>
            <a:r>
              <a:rPr b="1" dirty="0"/>
              <a:t>Learning objectives</a:t>
            </a:r>
          </a:p>
        </p:txBody>
      </p:sp>
      <p:sp>
        <p:nvSpPr>
          <p:cNvPr id="294" name="Rounded Rectangle 9"/>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301" name="Espace réservé du contenu 2"/>
          <p:cNvSpPr txBox="1">
            <a:spLocks noGrp="1"/>
          </p:cNvSpPr>
          <p:nvPr>
            <p:ph type="body" idx="1"/>
          </p:nvPr>
        </p:nvSpPr>
        <p:spPr>
          <a:xfrm>
            <a:off x="4273550" y="842962"/>
            <a:ext cx="7196207" cy="5546726"/>
          </a:xfrm>
          <a:prstGeom prst="rect">
            <a:avLst/>
          </a:prstGeom>
        </p:spPr>
        <p:txBody>
          <a:bodyPr anchor="ctr"/>
          <a:lstStyle/>
          <a:p>
            <a:pPr marL="0" indent="0" algn="just">
              <a:buSzTx/>
              <a:buNone/>
              <a:defRPr sz="2400"/>
            </a:pPr>
            <a:r>
              <a:t>A severe flu epidemic occurred at the FLU village level. In addition to vaccination, chemoprophylaxis is available but in limited quantity. The Ministry of Health put in place a procedure for prioritizing elderly subjects aged 65 and over; and children from 6 months to 5 years. A 29-year-old woman suggests to the RRT member in charge of administering chemoprophylaxis to give her 2 boxes for her personal use in exchange of "spending good time" with him.</a:t>
            </a:r>
          </a:p>
          <a:p>
            <a:pPr algn="just">
              <a:defRPr sz="2400"/>
            </a:pPr>
            <a:endParaRPr/>
          </a:p>
          <a:p>
            <a:pPr marL="0" indent="0" algn="just">
              <a:buSzTx/>
              <a:buNone/>
              <a:defRPr sz="2400"/>
            </a:pPr>
            <a:endParaRPr/>
          </a:p>
        </p:txBody>
      </p:sp>
      <p:sp>
        <p:nvSpPr>
          <p:cNvPr id="302" name="TextBox 6"/>
          <p:cNvSpPr txBox="1"/>
          <p:nvPr/>
        </p:nvSpPr>
        <p:spPr>
          <a:xfrm>
            <a:off x="361164" y="796699"/>
            <a:ext cx="605591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Scenario </a:t>
            </a:r>
          </a:p>
        </p:txBody>
      </p:sp>
      <p:sp>
        <p:nvSpPr>
          <p:cNvPr id="303" name="Rounded Rectangle 8"/>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06" name="Title 1"/>
          <p:cNvSpPr txBox="1">
            <a:spLocks noGrp="1"/>
          </p:cNvSpPr>
          <p:nvPr>
            <p:ph type="title"/>
          </p:nvPr>
        </p:nvSpPr>
        <p:spPr>
          <a:xfrm>
            <a:off x="303490" y="237302"/>
            <a:ext cx="3264195" cy="1710769"/>
          </a:xfrm>
          <a:prstGeom prst="rect">
            <a:avLst/>
          </a:prstGeom>
        </p:spPr>
        <p:txBody>
          <a:bodyPr/>
          <a:lstStyle/>
          <a:p>
            <a:r>
              <a:rPr b="1" dirty="0"/>
              <a:t>Question 1</a:t>
            </a:r>
          </a:p>
        </p:txBody>
      </p:sp>
      <p:sp>
        <p:nvSpPr>
          <p:cNvPr id="307" name="Espace réservé du contenu 2"/>
          <p:cNvSpPr txBox="1">
            <a:spLocks noGrp="1"/>
          </p:cNvSpPr>
          <p:nvPr>
            <p:ph type="body" idx="1"/>
          </p:nvPr>
        </p:nvSpPr>
        <p:spPr>
          <a:xfrm>
            <a:off x="4273550" y="842964"/>
            <a:ext cx="7529514" cy="4772646"/>
          </a:xfrm>
          <a:prstGeom prst="rect">
            <a:avLst/>
          </a:prstGeom>
        </p:spPr>
        <p:txBody>
          <a:bodyPr anchor="ctr"/>
          <a:lstStyle/>
          <a:p>
            <a:pPr marL="0" indent="0">
              <a:buSzTx/>
              <a:buNone/>
              <a:defRPr sz="2400"/>
            </a:pPr>
            <a:r>
              <a:t>Q1: What should the RRT member do?</a:t>
            </a:r>
            <a:endParaRPr>
              <a:latin typeface="Source Sans Pro Bold"/>
              <a:ea typeface="Source Sans Pro Bold"/>
              <a:cs typeface="Source Sans Pro Bold"/>
              <a:sym typeface="Source Sans Pro Bold"/>
            </a:endParaRPr>
          </a:p>
          <a:p>
            <a:pPr marL="0" indent="0">
              <a:buSzTx/>
              <a:buNone/>
              <a:defRPr sz="2400"/>
            </a:pPr>
            <a:endParaRPr>
              <a:latin typeface="Source Sans Pro Bold"/>
              <a:ea typeface="Source Sans Pro Bold"/>
              <a:cs typeface="Source Sans Pro Bold"/>
              <a:sym typeface="Source Sans Pro Bold"/>
            </a:endParaRPr>
          </a:p>
          <a:p>
            <a:pPr>
              <a:buFontTx/>
              <a:buChar char="❑"/>
              <a:defRPr sz="2400"/>
            </a:pPr>
            <a:r>
              <a:t>Accept and give her the drugs.</a:t>
            </a:r>
          </a:p>
          <a:p>
            <a:pPr>
              <a:buFontTx/>
              <a:buChar char="❑"/>
              <a:defRPr sz="2400"/>
            </a:pPr>
            <a:r>
              <a:t>Explain her the procedure, including priority groups, and refuse to give her the drugs.</a:t>
            </a:r>
          </a:p>
        </p:txBody>
      </p:sp>
      <p:sp>
        <p:nvSpPr>
          <p:cNvPr id="308"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311" name="Title 1"/>
          <p:cNvSpPr txBox="1">
            <a:spLocks noGrp="1"/>
          </p:cNvSpPr>
          <p:nvPr>
            <p:ph type="title"/>
          </p:nvPr>
        </p:nvSpPr>
        <p:spPr>
          <a:xfrm>
            <a:off x="317754" y="835206"/>
            <a:ext cx="3264196" cy="1932377"/>
          </a:xfrm>
          <a:prstGeom prst="rect">
            <a:avLst/>
          </a:prstGeom>
        </p:spPr>
        <p:txBody>
          <a:bodyPr anchor="t"/>
          <a:lstStyle/>
          <a:p>
            <a:r>
              <a:rPr b="1" dirty="0"/>
              <a:t>Response 1  </a:t>
            </a:r>
          </a:p>
        </p:txBody>
      </p:sp>
      <p:sp>
        <p:nvSpPr>
          <p:cNvPr id="312" name="Espace réservé du contenu 2"/>
          <p:cNvSpPr txBox="1">
            <a:spLocks noGrp="1"/>
          </p:cNvSpPr>
          <p:nvPr>
            <p:ph type="body" idx="1"/>
          </p:nvPr>
        </p:nvSpPr>
        <p:spPr>
          <a:xfrm>
            <a:off x="4273550" y="830262"/>
            <a:ext cx="7529514" cy="4762708"/>
          </a:xfrm>
          <a:prstGeom prst="rect">
            <a:avLst/>
          </a:prstGeom>
        </p:spPr>
        <p:txBody>
          <a:bodyPr anchor="ctr"/>
          <a:lstStyle/>
          <a:p>
            <a:pPr marL="0" indent="0">
              <a:buSzTx/>
              <a:buNone/>
              <a:defRPr sz="2400"/>
            </a:pPr>
            <a:r>
              <a:t>Q1: What should the RRT member do?</a:t>
            </a:r>
            <a:endParaRPr>
              <a:latin typeface="Source Sans Pro Bold"/>
              <a:ea typeface="Source Sans Pro Bold"/>
              <a:cs typeface="Source Sans Pro Bold"/>
              <a:sym typeface="Source Sans Pro Bold"/>
            </a:endParaRPr>
          </a:p>
          <a:p>
            <a:pPr marL="0" indent="0">
              <a:buSzTx/>
              <a:buNone/>
              <a:defRPr sz="2400"/>
            </a:pPr>
            <a:endParaRPr>
              <a:latin typeface="Source Sans Pro Bold"/>
              <a:ea typeface="Source Sans Pro Bold"/>
              <a:cs typeface="Source Sans Pro Bold"/>
              <a:sym typeface="Source Sans Pro Bold"/>
            </a:endParaRPr>
          </a:p>
          <a:p>
            <a:pPr>
              <a:buFontTx/>
              <a:buChar char="❑"/>
              <a:defRPr sz="2400"/>
            </a:pPr>
            <a:r>
              <a:t>Accept and give her the drugs</a:t>
            </a:r>
          </a:p>
          <a:p>
            <a:pPr>
              <a:buFontTx/>
              <a:buChar char="✓"/>
              <a:defRPr sz="2400"/>
            </a:pPr>
            <a:r>
              <a:t>Explain her the procedure, including priority groups, and refuse.</a:t>
            </a:r>
          </a:p>
        </p:txBody>
      </p:sp>
      <p:sp>
        <p:nvSpPr>
          <p:cNvPr id="313"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16" name="Title 1"/>
          <p:cNvSpPr txBox="1">
            <a:spLocks noGrp="1"/>
          </p:cNvSpPr>
          <p:nvPr>
            <p:ph type="title"/>
          </p:nvPr>
        </p:nvSpPr>
        <p:spPr>
          <a:xfrm>
            <a:off x="295747" y="835206"/>
            <a:ext cx="3264196" cy="1932377"/>
          </a:xfrm>
          <a:prstGeom prst="rect">
            <a:avLst/>
          </a:prstGeom>
        </p:spPr>
        <p:txBody>
          <a:bodyPr anchor="t"/>
          <a:lstStyle/>
          <a:p>
            <a:r>
              <a:rPr b="1" dirty="0"/>
              <a:t>Question  2</a:t>
            </a:r>
          </a:p>
        </p:txBody>
      </p:sp>
      <p:sp>
        <p:nvSpPr>
          <p:cNvPr id="317" name="Espace réservé du contenu 2"/>
          <p:cNvSpPr txBox="1">
            <a:spLocks noGrp="1"/>
          </p:cNvSpPr>
          <p:nvPr>
            <p:ph type="body" idx="1"/>
          </p:nvPr>
        </p:nvSpPr>
        <p:spPr>
          <a:prstGeom prst="rect">
            <a:avLst/>
          </a:prstGeom>
        </p:spPr>
        <p:txBody>
          <a:bodyPr anchor="ctr"/>
          <a:lstStyle/>
          <a:p>
            <a:pPr marL="0" indent="0">
              <a:buSzTx/>
              <a:buNone/>
              <a:defRPr sz="2400"/>
            </a:pPr>
            <a:r>
              <a:t>Q2: If he would have accepted, would it be :</a:t>
            </a:r>
            <a:endParaRPr>
              <a:latin typeface="Source Sans Pro Bold"/>
              <a:ea typeface="Source Sans Pro Bold"/>
              <a:cs typeface="Source Sans Pro Bold"/>
              <a:sym typeface="Source Sans Pro Bold"/>
            </a:endParaRPr>
          </a:p>
          <a:p>
            <a:pPr>
              <a:defRPr sz="2400"/>
            </a:pPr>
            <a:endParaRPr>
              <a:latin typeface="Source Sans Pro Bold"/>
              <a:ea typeface="Source Sans Pro Bold"/>
              <a:cs typeface="Source Sans Pro Bold"/>
              <a:sym typeface="Source Sans Pro Bold"/>
            </a:endParaRPr>
          </a:p>
          <a:p>
            <a:pPr>
              <a:buFontTx/>
              <a:buChar char="❑"/>
              <a:defRPr sz="2400"/>
            </a:pPr>
            <a:r>
              <a:t>Sexual abuse?</a:t>
            </a:r>
          </a:p>
          <a:p>
            <a:pPr>
              <a:buFontTx/>
              <a:buChar char="❑"/>
              <a:defRPr sz="2400"/>
            </a:pPr>
            <a:r>
              <a:t>Sexual exploitation?</a:t>
            </a:r>
          </a:p>
          <a:p>
            <a:pPr>
              <a:buFontTx/>
              <a:buChar char="❑"/>
              <a:defRPr sz="2400"/>
            </a:pPr>
            <a:endParaRPr/>
          </a:p>
          <a:p>
            <a:endParaRPr/>
          </a:p>
        </p:txBody>
      </p:sp>
      <p:sp>
        <p:nvSpPr>
          <p:cNvPr id="318"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21" name="Title 3"/>
          <p:cNvSpPr txBox="1">
            <a:spLocks noGrp="1"/>
          </p:cNvSpPr>
          <p:nvPr>
            <p:ph type="title"/>
          </p:nvPr>
        </p:nvSpPr>
        <p:spPr>
          <a:xfrm>
            <a:off x="326138" y="843589"/>
            <a:ext cx="3264196" cy="1932378"/>
          </a:xfrm>
          <a:prstGeom prst="rect">
            <a:avLst/>
          </a:prstGeom>
        </p:spPr>
        <p:txBody>
          <a:bodyPr anchor="t"/>
          <a:lstStyle/>
          <a:p>
            <a:r>
              <a:rPr b="1" dirty="0"/>
              <a:t>Response 2 </a:t>
            </a:r>
          </a:p>
        </p:txBody>
      </p:sp>
      <p:sp>
        <p:nvSpPr>
          <p:cNvPr id="322" name="Espace réservé du contenu 2"/>
          <p:cNvSpPr txBox="1">
            <a:spLocks noGrp="1"/>
          </p:cNvSpPr>
          <p:nvPr>
            <p:ph type="body" idx="1"/>
          </p:nvPr>
        </p:nvSpPr>
        <p:spPr>
          <a:prstGeom prst="rect">
            <a:avLst/>
          </a:prstGeom>
        </p:spPr>
        <p:txBody>
          <a:bodyPr anchor="ctr"/>
          <a:lstStyle/>
          <a:p>
            <a:pPr marL="0" indent="0">
              <a:buSzTx/>
              <a:buNone/>
              <a:defRPr sz="2400"/>
            </a:pPr>
            <a:r>
              <a:t>Q2: If he would have accepted, would it be :</a:t>
            </a:r>
            <a:endParaRPr>
              <a:latin typeface="Source Sans Pro Bold"/>
              <a:ea typeface="Source Sans Pro Bold"/>
              <a:cs typeface="Source Sans Pro Bold"/>
              <a:sym typeface="Source Sans Pro Bold"/>
            </a:endParaRPr>
          </a:p>
          <a:p>
            <a:pPr>
              <a:defRPr sz="2400"/>
            </a:pPr>
            <a:endParaRPr>
              <a:latin typeface="Source Sans Pro Bold"/>
              <a:ea typeface="Source Sans Pro Bold"/>
              <a:cs typeface="Source Sans Pro Bold"/>
              <a:sym typeface="Source Sans Pro Bold"/>
            </a:endParaRPr>
          </a:p>
          <a:p>
            <a:pPr>
              <a:buFontTx/>
              <a:buChar char="❑"/>
              <a:defRPr sz="2400"/>
            </a:pPr>
            <a:r>
              <a:t>Sexual abuse</a:t>
            </a:r>
          </a:p>
          <a:p>
            <a:pPr>
              <a:buFontTx/>
              <a:buChar char="✓"/>
              <a:defRPr sz="2400"/>
            </a:pPr>
            <a:r>
              <a:t>Sexual exploitation</a:t>
            </a:r>
          </a:p>
          <a:p>
            <a:pPr>
              <a:buFontTx/>
              <a:buChar char="❑"/>
              <a:defRPr sz="2400"/>
            </a:pPr>
            <a:endParaRPr/>
          </a:p>
          <a:p>
            <a:endParaRPr/>
          </a:p>
        </p:txBody>
      </p:sp>
      <p:sp>
        <p:nvSpPr>
          <p:cNvPr id="323" name="ZoneTexte 1"/>
          <p:cNvSpPr txBox="1"/>
          <p:nvPr/>
        </p:nvSpPr>
        <p:spPr>
          <a:xfrm>
            <a:off x="4447995" y="4691598"/>
            <a:ext cx="7309348" cy="1361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C00000"/>
                </a:solidFill>
                <a:latin typeface="+mn-lt"/>
                <a:ea typeface="+mn-ea"/>
                <a:cs typeface="+mn-cs"/>
                <a:sym typeface="Source Sans Pro Regular"/>
              </a:defRPr>
            </a:lvl1pPr>
          </a:lstStyle>
          <a:p>
            <a:r>
              <a:t>Remember: Exchange of money, employment, goods or services for sex, including sexual favours or other forms of humiliating, degrading or exploitative behavior, is prohibited. This includes any exchange of assistance that is due to beneficiaries of assistance.</a:t>
            </a:r>
          </a:p>
        </p:txBody>
      </p:sp>
      <p:sp>
        <p:nvSpPr>
          <p:cNvPr id="324" name="Rounded Rectangle 5"/>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27" name="Titre 1"/>
          <p:cNvSpPr txBox="1">
            <a:spLocks noGrp="1"/>
          </p:cNvSpPr>
          <p:nvPr>
            <p:ph type="title"/>
          </p:nvPr>
        </p:nvSpPr>
        <p:spPr>
          <a:xfrm>
            <a:off x="298272" y="113603"/>
            <a:ext cx="10831844" cy="982585"/>
          </a:xfrm>
          <a:prstGeom prst="rect">
            <a:avLst/>
          </a:prstGeom>
        </p:spPr>
        <p:txBody>
          <a:bodyPr/>
          <a:lstStyle>
            <a:lvl1pPr>
              <a:defRPr sz="2800">
                <a:solidFill>
                  <a:srgbClr val="C00000"/>
                </a:solidFill>
              </a:defRPr>
            </a:lvl1pPr>
          </a:lstStyle>
          <a:p>
            <a:r>
              <a:rPr b="1" dirty="0">
                <a:solidFill>
                  <a:srgbClr val="002060"/>
                </a:solidFill>
              </a:rPr>
              <a:t>Prevention and Response to Sexual Exploitation and Abuse and Sexual Harassment (PRSEAH)</a:t>
            </a:r>
          </a:p>
        </p:txBody>
      </p:sp>
      <p:sp>
        <p:nvSpPr>
          <p:cNvPr id="328" name="Espace réservé du contenu 2"/>
          <p:cNvSpPr txBox="1">
            <a:spLocks noGrp="1"/>
          </p:cNvSpPr>
          <p:nvPr>
            <p:ph type="body" sz="half" idx="1"/>
          </p:nvPr>
        </p:nvSpPr>
        <p:spPr>
          <a:xfrm>
            <a:off x="638647" y="1376209"/>
            <a:ext cx="6278989" cy="4654072"/>
          </a:xfrm>
          <a:prstGeom prst="rect">
            <a:avLst/>
          </a:prstGeom>
        </p:spPr>
        <p:txBody>
          <a:bodyPr lIns="34290" tIns="34290" rIns="34290" bIns="34290"/>
          <a:lstStyle/>
          <a:p>
            <a:pPr marL="0" indent="0" defTabSz="274855">
              <a:spcBef>
                <a:spcPts val="200"/>
              </a:spcBef>
              <a:buSzTx/>
              <a:buNone/>
              <a:defRPr sz="2090"/>
            </a:pPr>
            <a:r>
              <a:rPr b="1" dirty="0">
                <a:solidFill>
                  <a:srgbClr val="C00000"/>
                </a:solidFill>
              </a:rPr>
              <a:t>Sexual exploitation and violence in humanitarian emergencies is a serious, even life-threatening, public health and human rights issue. </a:t>
            </a:r>
          </a:p>
          <a:p>
            <a:pPr marL="241300" indent="-241300" defTabSz="274855">
              <a:spcBef>
                <a:spcPts val="200"/>
              </a:spcBef>
              <a:buClr>
                <a:srgbClr val="C00000"/>
              </a:buClr>
              <a:defRPr sz="2090"/>
            </a:pPr>
            <a:r>
              <a:rPr dirty="0"/>
              <a:t>Sexual exploitation : any actual or attempted abuse of a position of vulnerability, differential power, or trust, for sexual purposes, including, but not limited to, profiting monetarily, socially or politically from the sexual exploitation of another. </a:t>
            </a:r>
          </a:p>
          <a:p>
            <a:pPr marL="241300" indent="-241300" defTabSz="274855">
              <a:spcBef>
                <a:spcPts val="200"/>
              </a:spcBef>
              <a:buClr>
                <a:srgbClr val="C00000"/>
              </a:buClr>
              <a:defRPr sz="2090"/>
            </a:pPr>
            <a:r>
              <a:rPr dirty="0"/>
              <a:t>Sexual abuse: means the actual or threatened physical intrusion of a sexual nature, whether by force or under unequal or coercive conditions. </a:t>
            </a:r>
          </a:p>
          <a:p>
            <a:pPr marL="241300" indent="-241300" defTabSz="274855">
              <a:spcBef>
                <a:spcPts val="200"/>
              </a:spcBef>
              <a:buClr>
                <a:srgbClr val="C00000"/>
              </a:buClr>
              <a:defRPr sz="2090"/>
            </a:pPr>
            <a:r>
              <a:rPr dirty="0"/>
              <a:t>Sexual exploitation and abuse also includes sexual relations with a child, in any context, defined as: Child - a “human being below the age of eighteen years”.</a:t>
            </a:r>
          </a:p>
        </p:txBody>
      </p:sp>
      <p:pic>
        <p:nvPicPr>
          <p:cNvPr id="329" name="Image 6" descr="Image 6"/>
          <p:cNvPicPr>
            <a:picLocks noChangeAspect="1"/>
          </p:cNvPicPr>
          <p:nvPr/>
        </p:nvPicPr>
        <p:blipFill>
          <a:blip r:embed="rId3"/>
          <a:stretch>
            <a:fillRect/>
          </a:stretch>
        </p:blipFill>
        <p:spPr>
          <a:xfrm>
            <a:off x="7088651" y="1832455"/>
            <a:ext cx="4700085" cy="2667891"/>
          </a:xfrm>
          <a:prstGeom prst="rect">
            <a:avLst/>
          </a:prstGeom>
          <a:ln w="12700">
            <a:miter lim="400000"/>
          </a:ln>
        </p:spPr>
      </p:pic>
      <p:grpSp>
        <p:nvGrpSpPr>
          <p:cNvPr id="332" name="ZoneTexte 1"/>
          <p:cNvGrpSpPr/>
          <p:nvPr/>
        </p:nvGrpSpPr>
        <p:grpSpPr>
          <a:xfrm>
            <a:off x="7087340" y="4890827"/>
            <a:ext cx="4698153" cy="847166"/>
            <a:chOff x="-1" y="0"/>
            <a:chExt cx="4698152" cy="847164"/>
          </a:xfrm>
        </p:grpSpPr>
        <p:sp>
          <p:nvSpPr>
            <p:cNvPr id="330" name="Rectangle"/>
            <p:cNvSpPr/>
            <p:nvPr/>
          </p:nvSpPr>
          <p:spPr>
            <a:xfrm>
              <a:off x="-1" y="0"/>
              <a:ext cx="4698152" cy="847164"/>
            </a:xfrm>
            <a:prstGeom prst="rect">
              <a:avLst/>
            </a:prstGeom>
            <a:solidFill>
              <a:srgbClr val="C00000"/>
            </a:solidFill>
            <a:ln w="12700" cap="flat">
              <a:noFill/>
              <a:miter lim="400000"/>
            </a:ln>
            <a:effectLst/>
          </p:spPr>
          <p:txBody>
            <a:bodyPr wrap="square" lIns="45719" tIns="45719" rIns="45719" bIns="45719" numCol="1" anchor="ctr">
              <a:noAutofit/>
            </a:bodyPr>
            <a:lstStyle/>
            <a:p>
              <a:pPr algn="ctr">
                <a:defRPr sz="1200">
                  <a:solidFill>
                    <a:srgbClr val="FFFFFF"/>
                  </a:solidFill>
                  <a:latin typeface="+mn-lt"/>
                  <a:ea typeface="+mn-ea"/>
                  <a:cs typeface="+mn-cs"/>
                  <a:sym typeface="Source Sans Pro Regular"/>
                </a:defRPr>
              </a:pPr>
              <a:endParaRPr/>
            </a:p>
          </p:txBody>
        </p:sp>
        <p:sp>
          <p:nvSpPr>
            <p:cNvPr id="331" name="WHO has zero tolerance for Sexual Exploitation and Abuse (SEA) and inaction against SEA"/>
            <p:cNvSpPr txBox="1"/>
            <p:nvPr/>
          </p:nvSpPr>
          <p:spPr>
            <a:xfrm>
              <a:off x="34289" y="111958"/>
              <a:ext cx="4629572" cy="6232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a:defRPr sz="1600">
                  <a:solidFill>
                    <a:srgbClr val="FFFFFF"/>
                  </a:solidFill>
                  <a:latin typeface="+mn-lt"/>
                  <a:ea typeface="+mn-ea"/>
                  <a:cs typeface="+mn-cs"/>
                  <a:sym typeface="Source Sans Pro Regular"/>
                </a:defRPr>
              </a:lvl1pPr>
            </a:lstStyle>
            <a:p>
              <a:r>
                <a:rPr sz="1800" dirty="0"/>
                <a:t>WHO has zero tolerance for Sexual Exploitation and Abuse (SEA) and inaction against SEA</a:t>
              </a:r>
            </a:p>
          </p:txBody>
        </p:sp>
      </p:gr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F5B5EF-1292-42D4-9753-F890B4AAAF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715D0F-F35A-49CA-8E43-70157497BF7E}">
  <ds:schemaRef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dcmitype/"/>
    <ds:schemaRef ds:uri="9ca0fa8f-1020-4790-a298-914e539c43a5"/>
    <ds:schemaRef ds:uri="1545eeb8-3090-4573-a4ea-6910cac27a03"/>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C7284809-491A-4E59-9E11-F2EE3B8803F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TotalTime>
  <Words>1180</Words>
  <Application>Microsoft Office PowerPoint</Application>
  <PresentationFormat>Widescreen</PresentationFormat>
  <Paragraphs>100</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RRT_Theme_v3</vt:lpstr>
      <vt:lpstr>Prevention and Response  to Sexual Exploitation, Abuse and Harassment    Field scenario</vt:lpstr>
      <vt:lpstr>Introduction</vt:lpstr>
      <vt:lpstr>Learning objectives</vt:lpstr>
      <vt:lpstr>PowerPoint Presentation</vt:lpstr>
      <vt:lpstr>Question 1</vt:lpstr>
      <vt:lpstr>Response 1  </vt:lpstr>
      <vt:lpstr>Question  2</vt:lpstr>
      <vt:lpstr>Response 2 </vt:lpstr>
      <vt:lpstr>Prevention and Response to Sexual Exploitation and Abuse and Sexual Harassment (PRSEAH)</vt:lpstr>
      <vt:lpstr>Examples of acts of sexual exploitation and abuse (SEA) </vt:lpstr>
      <vt:lpstr>Question 3</vt:lpstr>
      <vt:lpstr>Response 3</vt:lpstr>
      <vt:lpstr>Note to facilitators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and Response  to Sexual Exploitation, Abuse and Harassment   Field scenario</dc:title>
  <dc:creator>Szilvia Horváth</dc:creator>
  <cp:lastModifiedBy>GOMEZ, Paula</cp:lastModifiedBy>
  <cp:revision>5</cp:revision>
  <dcterms:modified xsi:type="dcterms:W3CDTF">2023-04-07T10:27:27Z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137600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